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17"/>
  </p:notesMasterIdLst>
  <p:sldIdLst>
    <p:sldId id="256" r:id="rId2"/>
    <p:sldId id="257" r:id="rId3"/>
    <p:sldId id="258" r:id="rId4"/>
    <p:sldId id="271" r:id="rId5"/>
    <p:sldId id="260" r:id="rId6"/>
    <p:sldId id="259" r:id="rId7"/>
    <p:sldId id="264" r:id="rId8"/>
    <p:sldId id="267" r:id="rId9"/>
    <p:sldId id="269" r:id="rId10"/>
    <p:sldId id="270" r:id="rId11"/>
    <p:sldId id="266" r:id="rId12"/>
    <p:sldId id="265" r:id="rId13"/>
    <p:sldId id="262" r:id="rId14"/>
    <p:sldId id="263" r:id="rId15"/>
    <p:sldId id="268" r:id="rId16"/>
  </p:sldIdLst>
  <p:sldSz cx="9144000" cy="5143500" type="screen16x9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499" userDrawn="1">
          <p15:clr>
            <a:srgbClr val="A4A3A4"/>
          </p15:clr>
        </p15:guide>
        <p15:guide id="4" pos="5261" userDrawn="1">
          <p15:clr>
            <a:srgbClr val="A4A3A4"/>
          </p15:clr>
        </p15:guide>
        <p15:guide id="5" orient="horz" pos="3003" userDrawn="1">
          <p15:clr>
            <a:srgbClr val="A4A3A4"/>
          </p15:clr>
        </p15:guide>
        <p15:guide id="6" orient="horz" pos="25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адим Дмитрієв" initials="ВД" lastIdx="1" clrIdx="0">
    <p:extLst>
      <p:ext uri="{19B8F6BF-5375-455C-9EA6-DF929625EA0E}">
        <p15:presenceInfo xmlns:p15="http://schemas.microsoft.com/office/powerpoint/2012/main" userId="Вадим Дмитрієв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1" autoAdjust="0"/>
    <p:restoredTop sz="79438" autoAdjust="0"/>
  </p:normalViewPr>
  <p:slideViewPr>
    <p:cSldViewPr snapToGrid="0">
      <p:cViewPr varScale="1">
        <p:scale>
          <a:sx n="125" d="100"/>
          <a:sy n="125" d="100"/>
        </p:scale>
        <p:origin x="1002" y="96"/>
      </p:cViewPr>
      <p:guideLst>
        <p:guide orient="horz" pos="1620"/>
        <p:guide pos="2880"/>
        <p:guide pos="499"/>
        <p:guide pos="5261"/>
        <p:guide orient="horz" pos="3003"/>
        <p:guide orient="horz" pos="25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3454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097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e927b1db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3e927b1db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e927b1dbc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e927b1dbc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3588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6b9ee016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6b9ee016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6b9ee01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6b9ee01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8529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6b9ee0169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6b9ee0169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6b9ee016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6b9ee0169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06146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2548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2790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97B3-26D8-A24A-A58A-C46888F69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19E3A-2315-114B-B7B9-241715F1D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2F2BA-2E10-8D4E-BBE4-929342F5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928C8-5348-D74C-A2DC-BDF90BE8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2B3DA-5496-A343-84CD-6B69A1E1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BE89E-5431-8442-BD35-ABF5E7B1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12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7D27A-4466-B945-B942-2D3555F1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32045-5D8E-E046-AF3A-E4B99E994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86F7B-86F4-1E45-A19A-5CFBFEB1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D1096-27F2-4A4E-A33B-64353690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6DE58-BFD7-D24D-B56F-06C908FF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5812996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C6AEF-BE3D-034C-9C25-3F4E73BC3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8294C-8D69-D947-A601-F3064A03B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96F90-8452-E846-A432-A3E75047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12B38-0283-754F-8067-CF951CC0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96C46-EC39-424F-9427-72ED7C01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3814413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7515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2722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8746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9939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2376-D91C-8F42-8B44-F96A774D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844A-D821-2642-8E5F-4A8DDE18D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047EE-A686-554E-8DB0-C95C3659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64A44-7B43-1E4D-8AE1-7C095107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AEFC8-4E9F-424E-893F-58F32DC0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129137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E18B-878A-6845-8900-C13CE8C6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878AB-E4F8-924E-952A-0D4DD7DB3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40145-C87F-C74E-91E9-DF864DC4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C77A6-72B9-4D46-8435-2C083892A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7316C-E4B3-8546-9620-7456F9E5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238014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5D09-1FCA-EB48-9DF6-8FFC0AB2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47025-B57B-2645-8EA6-D7F1F1077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A2D03-21E2-394C-8F28-47AA39C7D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FCC88-3784-EB43-95C8-C2D11DEF3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6E2F4-0D58-3A4A-9BD2-D70C8EE3F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C00BF-9160-1548-973F-D02CC6C6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00444087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6E76-63EE-9A4C-958C-B016BA1B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6B79-C1B4-3440-8A3E-FAA90FE98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2140A-8B2C-9D4C-AC57-7F5BB6E2D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BCA5FB-D8BA-DD4A-BF55-7CFA26B48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8CD66-7F60-2A4A-BE2F-D5000429A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1AFAA-0420-C14D-9240-73725CA33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68D363-8484-9449-A4DB-1FAD6F686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08F0F8-F7CF-7447-A64A-A967F1F94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5143791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BD19-13E2-6742-9098-07F9FFC0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0FD6B-C6D6-C142-A275-62999C45E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64ACD-0D1A-1A49-9A71-2F22B731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94343-578E-7042-AD08-809E17C9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2006640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1701D-2DB2-9743-BA31-44F374971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E72FE-0FBD-8B4E-B61B-5F9EB2A23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D7D89-1C52-B84F-93EC-3DC3D342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6545384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E14-591E-B542-899C-5FF79F8E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D4BE-551C-A246-AD22-4366FBAB2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2ACB6-EE7A-584E-BE0A-B935A05CA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A3A51-3C8F-9047-9D5E-CBCC613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B4B68-3D57-A343-BDA9-71CC4CFD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F7038-8218-CC43-A05C-4107345E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876476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E823-C3FD-DE41-9684-314CE492E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F5E269-5C58-3A46-A4E5-980891F45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92364-3194-154C-996E-3499A2060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4B209-9AC9-A149-A1AB-8D2F7C94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C6E87-24F5-BD47-B81B-7207411D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44DA4-9B04-8746-96C0-ABA6359F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78346404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5E9CF-2855-5240-91F0-07975855E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52E33-BFAC-3C49-9040-C3F8F6107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739D2-64B7-E44A-8D06-59021EF82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8A25D-8876-9F4C-B753-D2A730639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58917-9A14-8842-94C4-B6BF31C01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A6011-C126-7E48-8595-22EB6D68CF6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9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" TargetMode="External"/><Relationship Id="rId3" Type="http://schemas.openxmlformats.org/officeDocument/2006/relationships/hyperlink" Target="https://datatracker.ietf.org/" TargetMode="External"/><Relationship Id="rId7" Type="http://schemas.openxmlformats.org/officeDocument/2006/relationships/hyperlink" Target="https://stackoverflow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en.cppreference.com/w/" TargetMode="External"/><Relationship Id="rId5" Type="http://schemas.openxmlformats.org/officeDocument/2006/relationships/hyperlink" Target="https://habr.com/ru/company/otus/blog/549814/" TargetMode="External"/><Relationship Id="rId4" Type="http://schemas.openxmlformats.org/officeDocument/2006/relationships/hyperlink" Target="https://www.geeksforgeeks.org/" TargetMode="External"/><Relationship Id="rId9" Type="http://schemas.openxmlformats.org/officeDocument/2006/relationships/hyperlink" Target="https://www.apriorit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92163" y="3247998"/>
            <a:ext cx="4793141" cy="1895502"/>
          </a:xfrm>
          <a:prstGeom prst="rect">
            <a:avLst/>
          </a:prstGeom>
          <a:ln w="57150">
            <a:noFill/>
            <a:round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b="1" dirty="0">
                <a:latin typeface="Montserrat ExtraBold" pitchFamily="2" charset="-52"/>
              </a:rPr>
              <a:t>Корпоративний SOCKS5 Proxy</a:t>
            </a:r>
            <a:endParaRPr sz="4400" b="1" dirty="0">
              <a:latin typeface="Montserrat ExtraBold" pitchFamily="2" charset="-5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6510AC-2E5E-456A-934A-90229F6F3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673" y="445025"/>
            <a:ext cx="6370654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>
                <a:latin typeface="Montserrat SemiBold" pitchFamily="2" charset="-52"/>
              </a:rPr>
              <a:t>Діаграми класів різних компонентів програми</a:t>
            </a:r>
            <a:endParaRPr lang="ru-RU" dirty="0">
              <a:latin typeface="Montserrat SemiBold" pitchFamily="2" charset="-52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99AC0B3-6D95-44C1-838E-57AD721B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971" y="3756274"/>
            <a:ext cx="5205046" cy="128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39F7F17-38DA-45CB-869E-F034D9F95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03" y="1416743"/>
            <a:ext cx="2726114" cy="203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B59293F-7CD9-4852-81AC-257E70C25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96" y="1658022"/>
            <a:ext cx="4111034" cy="194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91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596AA2-3E84-4D9C-B650-0A193CCAC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403226"/>
            <a:ext cx="5710703" cy="937894"/>
          </a:xfrm>
        </p:spPr>
        <p:txBody>
          <a:bodyPr>
            <a:noAutofit/>
          </a:bodyPr>
          <a:lstStyle/>
          <a:p>
            <a:pPr algn="ctr"/>
            <a:r>
              <a:rPr lang="uk-UA" sz="2800" b="1" dirty="0">
                <a:latin typeface="Montserrat SemiBold" pitchFamily="2" charset="-52"/>
              </a:rPr>
              <a:t>Демонстрація </a:t>
            </a:r>
            <a:r>
              <a:rPr lang="en-US" sz="2800" b="1" dirty="0">
                <a:latin typeface="Montserrat SemiBold" pitchFamily="2" charset="-52"/>
              </a:rPr>
              <a:t>UI </a:t>
            </a:r>
            <a:r>
              <a:rPr lang="uk-UA" sz="2800" b="1" dirty="0">
                <a:latin typeface="Montserrat SemiBold" pitchFamily="2" charset="-52"/>
              </a:rPr>
              <a:t>інтерфейсу для перегляду бази </a:t>
            </a:r>
            <a:r>
              <a:rPr lang="uk-UA" sz="2800" b="1" dirty="0" err="1">
                <a:latin typeface="Montserrat SemiBold" pitchFamily="2" charset="-52"/>
              </a:rPr>
              <a:t>данних</a:t>
            </a:r>
            <a:endParaRPr lang="ru-RU" sz="2800" b="1" dirty="0">
              <a:latin typeface="Montserrat SemiBold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A6F6B9-1A01-4AF9-A5BC-3265FC6F6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76" y="1823464"/>
            <a:ext cx="3599124" cy="227219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28DC86C-0924-4CAB-B287-58FFE71A32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750118" y="1823464"/>
            <a:ext cx="3601720" cy="227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0496-5469-4BB9-A26D-8CD6C6D4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088" y="411163"/>
            <a:ext cx="6695824" cy="966787"/>
          </a:xfrm>
        </p:spPr>
        <p:txBody>
          <a:bodyPr>
            <a:noAutofit/>
          </a:bodyPr>
          <a:lstStyle/>
          <a:p>
            <a:pPr algn="ctr"/>
            <a:r>
              <a:rPr lang="uk-UA" sz="3200" b="1" kern="1200" dirty="0">
                <a:solidFill>
                  <a:srgbClr val="000000"/>
                </a:solidFill>
                <a:effectLst/>
                <a:latin typeface="Montserrat SemiBold" pitchFamily="2" charset="-52"/>
                <a:ea typeface="+mn-ea"/>
                <a:cs typeface="+mn-cs"/>
              </a:rPr>
              <a:t>Недоліки та можливості для розширення</a:t>
            </a:r>
            <a:r>
              <a:rPr lang="ru-RU" sz="3200" b="1" kern="1200" dirty="0">
                <a:solidFill>
                  <a:srgbClr val="000000"/>
                </a:solidFill>
                <a:effectLst/>
                <a:latin typeface="Montserrat SemiBold" pitchFamily="2" charset="-52"/>
                <a:ea typeface="+mn-ea"/>
                <a:cs typeface="+mn-cs"/>
              </a:rPr>
              <a:t> </a:t>
            </a:r>
            <a:r>
              <a:rPr lang="uk-UA" sz="3200" b="1" kern="1200" dirty="0">
                <a:solidFill>
                  <a:srgbClr val="000000"/>
                </a:solidFill>
                <a:effectLst/>
                <a:latin typeface="Montserrat SemiBold" pitchFamily="2" charset="-52"/>
                <a:ea typeface="+mn-ea"/>
                <a:cs typeface="+mn-cs"/>
              </a:rPr>
              <a:t>функціоналу</a:t>
            </a:r>
            <a:endParaRPr lang="ru-RU" sz="3200" dirty="0">
              <a:latin typeface="Montserrat SemiBold" pitchFamily="2" charset="-52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A02676-B53C-4CD0-9EDE-B82B478548B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92162" y="2028915"/>
            <a:ext cx="7559675" cy="256487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Montserrat Medium" pitchFamily="2" charset="-52"/>
              </a:rPr>
              <a:t>BIND </a:t>
            </a:r>
            <a:r>
              <a:rPr lang="uk-UA" sz="2000" dirty="0">
                <a:latin typeface="Montserrat Medium" pitchFamily="2" charset="-52"/>
              </a:rPr>
              <a:t>та </a:t>
            </a:r>
            <a:r>
              <a:rPr lang="en-US" sz="2000" dirty="0">
                <a:latin typeface="Montserrat Medium" pitchFamily="2" charset="-52"/>
              </a:rPr>
              <a:t>UDP </a:t>
            </a:r>
            <a:r>
              <a:rPr lang="uk-UA" sz="2000" dirty="0">
                <a:latin typeface="Montserrat Medium" pitchFamily="2" charset="-52"/>
              </a:rPr>
              <a:t>з’єднання</a:t>
            </a:r>
          </a:p>
          <a:p>
            <a:r>
              <a:rPr lang="uk-UA" sz="2000" dirty="0">
                <a:latin typeface="Montserrat Medium" pitchFamily="2" charset="-52"/>
              </a:rPr>
              <a:t>Зміна </a:t>
            </a:r>
            <a:r>
              <a:rPr lang="uk-UA" sz="2000" dirty="0" err="1">
                <a:latin typeface="Montserrat Medium" pitchFamily="2" charset="-52"/>
              </a:rPr>
              <a:t>конфігу</a:t>
            </a:r>
            <a:r>
              <a:rPr lang="uk-UA" sz="2000" dirty="0">
                <a:latin typeface="Montserrat Medium" pitchFamily="2" charset="-52"/>
              </a:rPr>
              <a:t> за допомогою інтерфейсу </a:t>
            </a:r>
          </a:p>
          <a:p>
            <a:r>
              <a:rPr lang="uk-UA" sz="2000" dirty="0">
                <a:latin typeface="Montserrat Medium" pitchFamily="2" charset="-52"/>
              </a:rPr>
              <a:t>Перезапуск сервера через інтерфейс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3550398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3275762" y="1205805"/>
            <a:ext cx="2592475" cy="3602803"/>
          </a:xfrm>
          <a:prstGeom prst="rect">
            <a:avLst/>
          </a:prstGeom>
        </p:spPr>
        <p:txBody>
          <a:bodyPr spcFirstLastPara="1" wrap="square" lIns="91425" tIns="91425" rIns="91425" bIns="91425" numCol="1" spcCol="360000" anchor="t" anchorCtr="0">
            <a:normAutofit/>
          </a:bodyPr>
          <a:lstStyle/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3"/>
              </a:rPr>
              <a:t>https://datatracker.ietf.org</a:t>
            </a:r>
            <a:endParaRPr lang="en-US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</a:rPr>
              <a:t>https://www.giac.org</a:t>
            </a:r>
            <a:endParaRPr lang="en-US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4"/>
              </a:rPr>
              <a:t>https://www.geeksforgeeks.org</a:t>
            </a:r>
            <a:endParaRPr lang="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https://habr.com</a:t>
            </a:r>
            <a:endParaRPr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https://en.cppreference.com/w/</a:t>
            </a:r>
            <a:endParaRPr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</a:t>
            </a:r>
            <a:endParaRPr lang="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</a:t>
            </a:r>
            <a:endParaRPr lang="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</a:rPr>
              <a:t>https://www.openssh.com</a:t>
            </a:r>
            <a:endParaRPr lang="ru-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9"/>
              </a:rPr>
              <a:t>https://www.apriorit.com</a:t>
            </a:r>
            <a:endParaRPr lang="uk-UA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</a:rPr>
              <a:t>https://nsis.sourceforge.io</a:t>
            </a:r>
            <a:endParaRPr lang="ru-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96F67-17F9-45B1-B131-46CB5F9AE58C}"/>
              </a:ext>
            </a:extLst>
          </p:cNvPr>
          <p:cNvSpPr txBox="1"/>
          <p:nvPr/>
        </p:nvSpPr>
        <p:spPr>
          <a:xfrm>
            <a:off x="2400744" y="411163"/>
            <a:ext cx="4342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1" dirty="0">
                <a:latin typeface="Montserrat SemiBold" pitchFamily="2" charset="-52"/>
              </a:rPr>
              <a:t>Джерела: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AD8ACA-2321-42C0-8B8F-0B071AD09214}"/>
              </a:ext>
            </a:extLst>
          </p:cNvPr>
          <p:cNvSpPr txBox="1"/>
          <p:nvPr/>
        </p:nvSpPr>
        <p:spPr>
          <a:xfrm>
            <a:off x="1863725" y="1156384"/>
            <a:ext cx="541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dirty="0">
                <a:latin typeface="Montserrat ExtraBold" pitchFamily="2" charset="-52"/>
              </a:rPr>
              <a:t>Дякуємо за увагу!</a:t>
            </a:r>
            <a:endParaRPr lang="ru-RU" sz="3600" dirty="0">
              <a:latin typeface="Montserrat ExtraBold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41FB7-A7FC-4006-9586-A41A7F0A9A91}"/>
              </a:ext>
            </a:extLst>
          </p:cNvPr>
          <p:cNvSpPr txBox="1"/>
          <p:nvPr/>
        </p:nvSpPr>
        <p:spPr>
          <a:xfrm>
            <a:off x="792164" y="2457450"/>
            <a:ext cx="7559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>
                <a:latin typeface="Montserrat Medium" pitchFamily="2" charset="-52"/>
              </a:rPr>
              <a:t>Далі подивимось на роботу самої програми</a:t>
            </a:r>
            <a:endParaRPr lang="ru-RU" sz="2000" dirty="0">
              <a:latin typeface="Montserrat Medium" pitchFamily="2" charset="-5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EC10B2-DC10-45E2-807B-EBA44F8F8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800" dirty="0">
                <a:latin typeface="Montserrat ExtraBold" pitchFamily="2" charset="-52"/>
              </a:rPr>
              <a:t>Питання та відповіді</a:t>
            </a:r>
            <a:endParaRPr lang="ru-RU" sz="4800" dirty="0">
              <a:latin typeface="Montserrat Extra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9814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792162" y="526350"/>
            <a:ext cx="75596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latin typeface="Montserrat Medium" pitchFamily="2" charset="-52"/>
              </a:rPr>
              <a:t>Тютор: </a:t>
            </a:r>
            <a:endParaRPr sz="2800" b="1" dirty="0">
              <a:latin typeface="Montserrat Medium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>
                <a:latin typeface="Montserrat Medium" pitchFamily="2" charset="-52"/>
              </a:rPr>
              <a:t>Л</a:t>
            </a:r>
            <a:r>
              <a:rPr lang="uk-UA" sz="2800" dirty="0">
                <a:latin typeface="Montserrat Medium" pitchFamily="2" charset="-52"/>
              </a:rPr>
              <a:t>а</a:t>
            </a:r>
            <a:r>
              <a:rPr lang="ru" sz="2800" dirty="0">
                <a:latin typeface="Montserrat Medium" pitchFamily="2" charset="-52"/>
              </a:rPr>
              <a:t>шко Дмитро</a:t>
            </a:r>
            <a:br>
              <a:rPr lang="ru" sz="2800" dirty="0">
                <a:latin typeface="Montserrat Medium" pitchFamily="2" charset="-52"/>
              </a:rPr>
            </a:br>
            <a:endParaRPr sz="2800" dirty="0">
              <a:latin typeface="Montserrat Medium" pitchFamily="2" charset="-5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latin typeface="Montserrat Medium" pitchFamily="2" charset="-52"/>
              </a:rPr>
              <a:t>Розробники:</a:t>
            </a:r>
            <a:endParaRPr lang="ru-RU" sz="2800" b="1" dirty="0">
              <a:latin typeface="Montserrat Medium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err="1">
                <a:latin typeface="Montserrat Medium" pitchFamily="2" charset="-52"/>
              </a:rPr>
              <a:t>Клепацький</a:t>
            </a:r>
            <a:r>
              <a:rPr lang="ru-RU" sz="2800" dirty="0">
                <a:latin typeface="Montserrat Medium" pitchFamily="2" charset="-52"/>
              </a:rPr>
              <a:t> Олег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Montserrat Medium" pitchFamily="2" charset="-52"/>
              </a:rPr>
              <a:t>Дмитрієв Вадим</a:t>
            </a:r>
            <a:endParaRPr sz="2800" dirty="0">
              <a:latin typeface="Montserrat Medium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Montserrat Medium" pitchFamily="2" charset="-52"/>
              </a:rPr>
              <a:t>Киричук Антон</a:t>
            </a:r>
            <a:endParaRPr sz="2800" dirty="0">
              <a:latin typeface="Montserrat Medium" pitchFamily="2" charset="-5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11698" y="411163"/>
            <a:ext cx="8520600" cy="601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 dirty="0">
                <a:latin typeface="Montserrat SemiBold" pitchFamily="2" charset="-52"/>
              </a:rPr>
              <a:t>Початкова задача</a:t>
            </a:r>
            <a:endParaRPr sz="3200" b="1" dirty="0">
              <a:latin typeface="Montserrat SemiBold" pitchFamily="2" charset="-52"/>
            </a:endParaRPr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1287473" y="1134238"/>
            <a:ext cx="6569049" cy="810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latin typeface="Montserrat SemiBold" pitchFamily="2" charset="-52"/>
              </a:rPr>
              <a:t>Розробка власної реалізації Proxy сервера з використанням протоколу SOCKS5.</a:t>
            </a:r>
            <a:endParaRPr lang="en-US" sz="2000" dirty="0">
              <a:latin typeface="Montserrat SemiBold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2000" dirty="0">
                <a:latin typeface="Montserrat SemiBold" pitchFamily="2" charset="-52"/>
              </a:rPr>
            </a:br>
            <a:endParaRPr sz="2000" dirty="0">
              <a:latin typeface="Montserrat SemiBold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D867C0-DD00-4ED6-A461-3257E27D18F5}"/>
              </a:ext>
            </a:extLst>
          </p:cNvPr>
          <p:cNvSpPr txBox="1"/>
          <p:nvPr/>
        </p:nvSpPr>
        <p:spPr>
          <a:xfrm>
            <a:off x="1013990" y="2155456"/>
            <a:ext cx="665941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Montserrat SemiBold" pitchFamily="2" charset="-52"/>
              </a:rPr>
              <a:t>	</a:t>
            </a:r>
            <a:r>
              <a:rPr lang="ru-RU" sz="2000" dirty="0" err="1">
                <a:latin typeface="Montserrat SemiBold" pitchFamily="2" charset="-52"/>
              </a:rPr>
              <a:t>Основні</a:t>
            </a:r>
            <a:r>
              <a:rPr lang="ru-RU" sz="2000" dirty="0">
                <a:latin typeface="Montserrat SemiBold" pitchFamily="2" charset="-52"/>
              </a:rPr>
              <a:t> </a:t>
            </a:r>
            <a:r>
              <a:rPr lang="ru-RU" sz="2000" dirty="0" err="1">
                <a:latin typeface="Montserrat SemiBold" pitchFamily="2" charset="-52"/>
              </a:rPr>
              <a:t>вимоги</a:t>
            </a:r>
            <a:r>
              <a:rPr lang="ru-RU" sz="2000" dirty="0">
                <a:latin typeface="Montserrat SemiBold" pitchFamily="2" charset="-52"/>
              </a:rPr>
              <a:t>: </a:t>
            </a:r>
          </a:p>
          <a:p>
            <a:pPr marL="9144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ru-RU" sz="1400" dirty="0">
                <a:latin typeface="Montserrat Medium" pitchFamily="2" charset="-52"/>
              </a:rPr>
              <a:t>1. </a:t>
            </a:r>
            <a:r>
              <a:rPr lang="uk-UA" sz="1400" dirty="0">
                <a:latin typeface="Montserrat Medium" pitchFamily="2" charset="-52"/>
              </a:rPr>
              <a:t>Використання С++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uk-UA" sz="1400" dirty="0">
                <a:latin typeface="Montserrat Medium" pitchFamily="2" charset="-52"/>
              </a:rPr>
              <a:t>2. </a:t>
            </a:r>
            <a:r>
              <a:rPr lang="uk-UA" sz="1400" dirty="0" err="1">
                <a:latin typeface="Montserrat Medium" pitchFamily="2" charset="-52"/>
              </a:rPr>
              <a:t>Кросс-платформенність</a:t>
            </a:r>
            <a:r>
              <a:rPr lang="ru-RU" sz="1400" dirty="0">
                <a:latin typeface="Montserrat Medium" pitchFamily="2" charset="-52"/>
              </a:rPr>
              <a:t>: </a:t>
            </a:r>
            <a:r>
              <a:rPr lang="uk-UA" sz="1400" dirty="0">
                <a:latin typeface="Montserrat Medium" pitchFamily="2" charset="-52"/>
              </a:rPr>
              <a:t>підтримка</a:t>
            </a:r>
            <a:r>
              <a:rPr lang="ru-RU" sz="1400" dirty="0">
                <a:latin typeface="Montserrat Medium" pitchFamily="2" charset="-52"/>
              </a:rPr>
              <a:t> </a:t>
            </a:r>
            <a:r>
              <a:rPr lang="en-US" sz="1400" dirty="0">
                <a:latin typeface="Montserrat Medium" pitchFamily="2" charset="-52"/>
              </a:rPr>
              <a:t>Windows, Linux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400" dirty="0">
                <a:latin typeface="Montserrat Medium" pitchFamily="2" charset="-52"/>
              </a:rPr>
              <a:t>3. </a:t>
            </a:r>
            <a:r>
              <a:rPr lang="ru-RU" sz="1400" dirty="0" err="1">
                <a:latin typeface="Montserrat Medium" pitchFamily="2" charset="-52"/>
              </a:rPr>
              <a:t>Підтримка</a:t>
            </a:r>
            <a:r>
              <a:rPr lang="ru-RU" sz="1400" dirty="0">
                <a:latin typeface="Montserrat Medium" pitchFamily="2" charset="-52"/>
              </a:rPr>
              <a:t> </a:t>
            </a:r>
            <a:r>
              <a:rPr lang="en-US" sz="1400" dirty="0">
                <a:latin typeface="Montserrat Medium" pitchFamily="2" charset="-52"/>
              </a:rPr>
              <a:t>SOCKS5 IPv4.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400" dirty="0">
                <a:latin typeface="Montserrat Medium" pitchFamily="2" charset="-52"/>
              </a:rPr>
              <a:t>4. </a:t>
            </a:r>
            <a:r>
              <a:rPr lang="ru-RU" sz="1400" dirty="0" err="1">
                <a:latin typeface="Montserrat Medium" pitchFamily="2" charset="-52"/>
              </a:rPr>
              <a:t>Підтримка</a:t>
            </a:r>
            <a:r>
              <a:rPr lang="ru-RU" sz="1400" dirty="0">
                <a:latin typeface="Montserrat Medium" pitchFamily="2" charset="-52"/>
              </a:rPr>
              <a:t> 10 тыс. </a:t>
            </a:r>
            <a:r>
              <a:rPr lang="ru-RU" sz="1400" dirty="0" err="1">
                <a:latin typeface="Montserrat Medium" pitchFamily="2" charset="-52"/>
              </a:rPr>
              <a:t>з’єднань</a:t>
            </a:r>
            <a:r>
              <a:rPr lang="ru-RU" sz="1400" dirty="0">
                <a:latin typeface="Montserrat Medium" pitchFamily="2" charset="-52"/>
              </a:rPr>
              <a:t> </a:t>
            </a:r>
            <a:r>
              <a:rPr lang="ru-RU" sz="1400" dirty="0" err="1">
                <a:latin typeface="Montserrat Medium" pitchFamily="2" charset="-52"/>
              </a:rPr>
              <a:t>одночасно</a:t>
            </a:r>
            <a:r>
              <a:rPr lang="ru-RU" sz="1400" dirty="0">
                <a:latin typeface="Montserrat Medium" pitchFamily="2" charset="-52"/>
              </a:rPr>
              <a:t>.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-RU" sz="1400" dirty="0">
                <a:latin typeface="Montserrat Medium" pitchFamily="2" charset="-52"/>
              </a:rPr>
              <a:t>5. </a:t>
            </a:r>
            <a:r>
              <a:rPr lang="ru-RU" sz="1400" dirty="0" err="1">
                <a:latin typeface="Montserrat Medium" pitchFamily="2" charset="-52"/>
              </a:rPr>
              <a:t>Накопичення</a:t>
            </a:r>
            <a:r>
              <a:rPr lang="ru-RU" sz="1400" dirty="0">
                <a:latin typeface="Montserrat Medium" pitchFamily="2" charset="-52"/>
              </a:rPr>
              <a:t> та </a:t>
            </a:r>
            <a:r>
              <a:rPr lang="ru-RU" sz="1400" dirty="0" err="1">
                <a:latin typeface="Montserrat Medium" pitchFamily="2" charset="-52"/>
              </a:rPr>
              <a:t>відображення</a:t>
            </a:r>
            <a:r>
              <a:rPr lang="ru-RU" sz="1400" dirty="0">
                <a:latin typeface="Montserrat Medium" pitchFamily="2" charset="-52"/>
              </a:rPr>
              <a:t> статистики по </a:t>
            </a:r>
            <a:r>
              <a:rPr lang="ru-RU" sz="1400" dirty="0" err="1">
                <a:latin typeface="Montserrat Medium" pitchFamily="2" charset="-52"/>
              </a:rPr>
              <a:t>з’єднанням</a:t>
            </a:r>
            <a:r>
              <a:rPr lang="ru-RU" sz="1400" dirty="0">
                <a:latin typeface="Montserrat Medium" pitchFamily="2" charset="-52"/>
              </a:rPr>
              <a:t>(</a:t>
            </a:r>
            <a:r>
              <a:rPr lang="en-US" sz="1400" dirty="0">
                <a:latin typeface="Montserrat Medium" pitchFamily="2" charset="-52"/>
              </a:rPr>
              <a:t>local IP, remote IP, ports).</a:t>
            </a:r>
            <a:endParaRPr lang="ru-RU" sz="1600" dirty="0">
              <a:latin typeface="Montserrat Medium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3B386-3197-4048-91B1-FF7BD4BFEC97}"/>
              </a:ext>
            </a:extLst>
          </p:cNvPr>
          <p:cNvSpPr txBox="1"/>
          <p:nvPr/>
        </p:nvSpPr>
        <p:spPr>
          <a:xfrm>
            <a:off x="1013991" y="3470453"/>
            <a:ext cx="665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Montserrat Medium" pitchFamily="2" charset="-52"/>
              </a:rPr>
              <a:t>	</a:t>
            </a:r>
            <a:endParaRPr lang="ru-RU" sz="1400" dirty="0">
              <a:latin typeface="Montserrat Medium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uiExpand="1" build="p"/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148A0-D90E-4F6C-9A3D-253D49F33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779996"/>
            <a:ext cx="7399725" cy="572700"/>
          </a:xfrm>
        </p:spPr>
        <p:txBody>
          <a:bodyPr>
            <a:normAutofit fontScale="90000"/>
          </a:bodyPr>
          <a:lstStyle/>
          <a:p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itchFamily="2" charset="-52"/>
              </a:rPr>
              <a:t>Додаткові можливості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Montserrat SemiBold" pitchFamily="2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EB52C4-9A87-4362-82E8-F3267FE83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901" y="1834957"/>
            <a:ext cx="8099938" cy="2422489"/>
          </a:xfrm>
        </p:spPr>
        <p:txBody>
          <a:bodyPr/>
          <a:lstStyle/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1.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Реалізація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SOCKS4</a:t>
            </a: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.</a:t>
            </a: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  <a:latin typeface="Montserrat Medium" pitchFamily="2" charset="-52"/>
            </a:endParaRPr>
          </a:p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2.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Підтримка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IPv6.</a:t>
            </a:r>
          </a:p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3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. Database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для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збереження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статистики.</a:t>
            </a:r>
          </a:p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4.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UI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для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відображення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статистики.</a:t>
            </a:r>
          </a:p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5.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Створення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інсталятора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.</a:t>
            </a:r>
          </a:p>
          <a:p>
            <a:pPr marL="5905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  <a:latin typeface="Montserrat Medium" pitchFamily="2" charset="-52"/>
            </a:endParaRPr>
          </a:p>
          <a:p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3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77;p17">
            <a:extLst>
              <a:ext uri="{FF2B5EF4-FFF2-40B4-BE49-F238E27FC236}">
                <a16:creationId xmlns:a16="http://schemas.microsoft.com/office/drawing/2014/main" id="{A22A829C-9F6A-45AD-8501-42AE7216326E}"/>
              </a:ext>
            </a:extLst>
          </p:cNvPr>
          <p:cNvSpPr txBox="1"/>
          <p:nvPr/>
        </p:nvSpPr>
        <p:spPr>
          <a:xfrm>
            <a:off x="778032" y="3271362"/>
            <a:ext cx="3591144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Montserrat Medium" pitchFamily="2" charset="-52"/>
              </a:rPr>
              <a:t>Статистика/ база </a:t>
            </a:r>
            <a:r>
              <a:rPr lang="uk-UA" sz="2000" dirty="0" err="1">
                <a:latin typeface="Montserrat Medium" pitchFamily="2" charset="-52"/>
              </a:rPr>
              <a:t>данних</a:t>
            </a:r>
            <a:r>
              <a:rPr lang="ru-RU" sz="1800" dirty="0">
                <a:latin typeface="Montserrat Medium" pitchFamily="2" charset="-52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1400" dirty="0">
                <a:latin typeface="Montserrat Medium" pitchFamily="2" charset="-52"/>
              </a:rPr>
              <a:t>sqLite</a:t>
            </a:r>
            <a:endParaRPr sz="1400" dirty="0">
              <a:latin typeface="Montserrat Medium" pitchFamily="2" charset="-52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901350" y="445024"/>
            <a:ext cx="7341300" cy="71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 dirty="0">
                <a:latin typeface="Montserrat SemiBold" pitchFamily="2" charset="-52"/>
              </a:rPr>
              <a:t>Технології та ПО</a:t>
            </a:r>
            <a:endParaRPr sz="2800" b="1" dirty="0">
              <a:latin typeface="Montserrat SemiBold" pitchFamily="2" charset="-52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792163" y="1145861"/>
            <a:ext cx="483062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latin typeface="Montserrat Medium" pitchFamily="2" charset="-52"/>
              </a:rPr>
              <a:t>Мови програмування: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 Medium" pitchFamily="2" charset="-52"/>
              </a:rPr>
              <a:t>С</a:t>
            </a:r>
            <a:r>
              <a:rPr lang="ru" sz="1600" dirty="0">
                <a:latin typeface="Montserrat Medium" pitchFamily="2" charset="-52"/>
              </a:rPr>
              <a:t>++, </a:t>
            </a:r>
            <a:r>
              <a:rPr lang="en-US" sz="1600" dirty="0">
                <a:latin typeface="Montserrat Medium" pitchFamily="2" charset="-52"/>
              </a:rPr>
              <a:t>QML</a:t>
            </a:r>
            <a:endParaRPr lang="ru-RU" sz="1600" dirty="0">
              <a:latin typeface="Montserrat Medium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15B1E8-E6A6-4C89-B5A3-FC8CC9557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107" y="750388"/>
            <a:ext cx="1187772" cy="11877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A073CB-5845-44A5-8CEB-09F17D81D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176" y="2074828"/>
            <a:ext cx="993844" cy="9938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CA62DD-7A68-421D-B0ED-3C5427505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661" y="1938160"/>
            <a:ext cx="1127218" cy="126718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55DE3B-2BE3-46BF-BDC3-52B00F55E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773" y="3467878"/>
            <a:ext cx="976440" cy="7161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790993-96C7-4EA3-9F15-EC0D3C0ADE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3520" y="2123709"/>
            <a:ext cx="911598" cy="911596"/>
          </a:xfrm>
          <a:prstGeom prst="rect">
            <a:avLst/>
          </a:prstGeom>
        </p:spPr>
      </p:pic>
      <p:sp>
        <p:nvSpPr>
          <p:cNvPr id="17" name="Google Shape;77;p17">
            <a:extLst>
              <a:ext uri="{FF2B5EF4-FFF2-40B4-BE49-F238E27FC236}">
                <a16:creationId xmlns:a16="http://schemas.microsoft.com/office/drawing/2014/main" id="{5F8B2D3E-9217-4CEA-8F44-84DA6842298A}"/>
              </a:ext>
            </a:extLst>
          </p:cNvPr>
          <p:cNvSpPr txBox="1"/>
          <p:nvPr/>
        </p:nvSpPr>
        <p:spPr>
          <a:xfrm>
            <a:off x="792163" y="1851758"/>
            <a:ext cx="2873879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latin typeface="Montserrat Medium" pitchFamily="2" charset="-52"/>
              </a:rPr>
              <a:t>Серверна частина: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1400" dirty="0">
                <a:latin typeface="Montserrat Medium" pitchFamily="2" charset="-52"/>
              </a:rPr>
              <a:t>boost.asio</a:t>
            </a:r>
          </a:p>
        </p:txBody>
      </p:sp>
      <p:sp>
        <p:nvSpPr>
          <p:cNvPr id="18" name="Google Shape;77;p17">
            <a:extLst>
              <a:ext uri="{FF2B5EF4-FFF2-40B4-BE49-F238E27FC236}">
                <a16:creationId xmlns:a16="http://schemas.microsoft.com/office/drawing/2014/main" id="{467C31EC-D962-423B-B5C6-1B79859F5E78}"/>
              </a:ext>
            </a:extLst>
          </p:cNvPr>
          <p:cNvSpPr txBox="1"/>
          <p:nvPr/>
        </p:nvSpPr>
        <p:spPr>
          <a:xfrm>
            <a:off x="792163" y="2521097"/>
            <a:ext cx="2705851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" sz="2000" dirty="0">
                <a:latin typeface="Montserrat Medium" pitchFamily="2" charset="-52"/>
              </a:rPr>
              <a:t>UI інтерфейс: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1400" dirty="0">
                <a:latin typeface="Montserrat Medium" pitchFamily="2" charset="-52"/>
              </a:rPr>
              <a:t>qt</a:t>
            </a:r>
            <a:r>
              <a:rPr lang="en-US" sz="1400" dirty="0">
                <a:latin typeface="Montserrat Medium" pitchFamily="2" charset="-52"/>
              </a:rPr>
              <a:t>, QML</a:t>
            </a:r>
            <a:endParaRPr sz="1400" dirty="0">
              <a:latin typeface="Montserrat Medium" pitchFamily="2" charset="-52"/>
            </a:endParaRPr>
          </a:p>
        </p:txBody>
      </p:sp>
      <p:sp>
        <p:nvSpPr>
          <p:cNvPr id="13" name="Google Shape;77;p17">
            <a:extLst>
              <a:ext uri="{FF2B5EF4-FFF2-40B4-BE49-F238E27FC236}">
                <a16:creationId xmlns:a16="http://schemas.microsoft.com/office/drawing/2014/main" id="{6FEAF977-A1A0-42F6-9C42-34AEA0B3C618}"/>
              </a:ext>
            </a:extLst>
          </p:cNvPr>
          <p:cNvSpPr txBox="1"/>
          <p:nvPr/>
        </p:nvSpPr>
        <p:spPr>
          <a:xfrm>
            <a:off x="792163" y="3971457"/>
            <a:ext cx="3591144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dirty="0">
                <a:latin typeface="Montserrat Medium" pitchFamily="2" charset="-52"/>
              </a:rPr>
              <a:t>ПО</a:t>
            </a:r>
            <a:r>
              <a:rPr lang="ru-RU" sz="1800" dirty="0">
                <a:latin typeface="Montserrat Medium" pitchFamily="2" charset="-52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 Medium" pitchFamily="2" charset="-52"/>
              </a:rPr>
              <a:t>Visual Studio 2022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 Medium" pitchFamily="2" charset="-52"/>
              </a:rPr>
              <a:t>QT Creator</a:t>
            </a:r>
            <a:endParaRPr sz="1400" dirty="0">
              <a:latin typeface="Montserrat Medium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7" grpId="0"/>
      <p:bldP spid="17" grpId="0"/>
      <p:bldP spid="18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976EF33-2CA7-4A95-8893-C7CC16C70CD8}"/>
              </a:ext>
            </a:extLst>
          </p:cNvPr>
          <p:cNvSpPr txBox="1"/>
          <p:nvPr/>
        </p:nvSpPr>
        <p:spPr>
          <a:xfrm>
            <a:off x="1713697" y="1432395"/>
            <a:ext cx="571660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Montserrat Medium" pitchFamily="2" charset="-52"/>
              </a:rPr>
              <a:t>0.   </a:t>
            </a:r>
            <a:r>
              <a:rPr lang="uk-UA" dirty="0" err="1">
                <a:latin typeface="Montserrat Medium" pitchFamily="2" charset="-52"/>
              </a:rPr>
              <a:t>Софт</a:t>
            </a:r>
            <a:r>
              <a:rPr lang="uk-UA" dirty="0">
                <a:latin typeface="Montserrat Medium" pitchFamily="2" charset="-52"/>
              </a:rPr>
              <a:t> завдання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Ознайомлення з технологіями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Реалізація основного потоку SOCKS5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Реалізація сесій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Тестування та налагодження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Обв'язка (логер, </a:t>
            </a:r>
            <a:r>
              <a:rPr lang="uk-UA" dirty="0" err="1">
                <a:latin typeface="Montserrat Medium" pitchFamily="2" charset="-52"/>
              </a:rPr>
              <a:t>конфіг</a:t>
            </a:r>
            <a:r>
              <a:rPr lang="uk-UA" dirty="0">
                <a:latin typeface="Montserrat Medium" pitchFamily="2" charset="-52"/>
              </a:rPr>
              <a:t> і </a:t>
            </a:r>
            <a:r>
              <a:rPr lang="uk-UA" dirty="0" err="1">
                <a:latin typeface="Montserrat Medium" pitchFamily="2" charset="-52"/>
              </a:rPr>
              <a:t>т.д</a:t>
            </a:r>
            <a:r>
              <a:rPr lang="uk-UA" dirty="0">
                <a:latin typeface="Montserrat Medium" pitchFamily="2" charset="-52"/>
              </a:rPr>
              <a:t>.)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Сервіси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Розробка додаткових можливостей</a:t>
            </a:r>
            <a:endParaRPr lang="ru-RU" dirty="0">
              <a:latin typeface="Montserrat Medium" pitchFamily="2" charset="-52"/>
            </a:endParaRP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Тестування та налагодження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41A635-2752-4C32-94E0-F27DAA58C3A8}"/>
              </a:ext>
            </a:extLst>
          </p:cNvPr>
          <p:cNvSpPr txBox="1"/>
          <p:nvPr/>
        </p:nvSpPr>
        <p:spPr>
          <a:xfrm>
            <a:off x="3122725" y="417152"/>
            <a:ext cx="3616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latin typeface="Montserrat SemiBold" pitchFamily="2" charset="-52"/>
              </a:rPr>
              <a:t>Основний</a:t>
            </a:r>
            <a:r>
              <a:rPr lang="uk-UA" sz="3200" dirty="0">
                <a:latin typeface="Montserrat SemiBold" pitchFamily="2" charset="-52"/>
              </a:rPr>
              <a:t> </a:t>
            </a:r>
            <a:r>
              <a:rPr lang="uk-UA" sz="3200" b="1" dirty="0">
                <a:latin typeface="Montserrat SemiBold" pitchFamily="2" charset="-52"/>
              </a:rPr>
              <a:t>план</a:t>
            </a:r>
            <a:endParaRPr lang="ru-RU" sz="3200" b="1" dirty="0">
              <a:latin typeface="Montserrat SemiBold" pitchFamily="2" charset="-5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FE57856C-1A72-4E83-9FF8-C66A11F46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618409"/>
              </p:ext>
            </p:extLst>
          </p:nvPr>
        </p:nvGraphicFramePr>
        <p:xfrm>
          <a:off x="2756318" y="411152"/>
          <a:ext cx="3631363" cy="4356111"/>
        </p:xfrm>
        <a:graphic>
          <a:graphicData uri="http://schemas.openxmlformats.org/drawingml/2006/table">
            <a:tbl>
              <a:tblPr/>
              <a:tblGrid>
                <a:gridCol w="230427">
                  <a:extLst>
                    <a:ext uri="{9D8B030D-6E8A-4147-A177-3AD203B41FA5}">
                      <a16:colId xmlns:a16="http://schemas.microsoft.com/office/drawing/2014/main" val="4088886122"/>
                    </a:ext>
                  </a:extLst>
                </a:gridCol>
                <a:gridCol w="1267351">
                  <a:extLst>
                    <a:ext uri="{9D8B030D-6E8A-4147-A177-3AD203B41FA5}">
                      <a16:colId xmlns:a16="http://schemas.microsoft.com/office/drawing/2014/main" val="4015285358"/>
                    </a:ext>
                  </a:extLst>
                </a:gridCol>
                <a:gridCol w="426717">
                  <a:extLst>
                    <a:ext uri="{9D8B030D-6E8A-4147-A177-3AD203B41FA5}">
                      <a16:colId xmlns:a16="http://schemas.microsoft.com/office/drawing/2014/main" val="3330667223"/>
                    </a:ext>
                  </a:extLst>
                </a:gridCol>
                <a:gridCol w="426717">
                  <a:extLst>
                    <a:ext uri="{9D8B030D-6E8A-4147-A177-3AD203B41FA5}">
                      <a16:colId xmlns:a16="http://schemas.microsoft.com/office/drawing/2014/main" val="3931205403"/>
                    </a:ext>
                  </a:extLst>
                </a:gridCol>
                <a:gridCol w="426717">
                  <a:extLst>
                    <a:ext uri="{9D8B030D-6E8A-4147-A177-3AD203B41FA5}">
                      <a16:colId xmlns:a16="http://schemas.microsoft.com/office/drawing/2014/main" val="3705167179"/>
                    </a:ext>
                  </a:extLst>
                </a:gridCol>
                <a:gridCol w="426717">
                  <a:extLst>
                    <a:ext uri="{9D8B030D-6E8A-4147-A177-3AD203B41FA5}">
                      <a16:colId xmlns:a16="http://schemas.microsoft.com/office/drawing/2014/main" val="1235982834"/>
                    </a:ext>
                  </a:extLst>
                </a:gridCol>
                <a:gridCol w="426717">
                  <a:extLst>
                    <a:ext uri="{9D8B030D-6E8A-4147-A177-3AD203B41FA5}">
                      <a16:colId xmlns:a16="http://schemas.microsoft.com/office/drawing/2014/main" val="1949489306"/>
                    </a:ext>
                  </a:extLst>
                </a:gridCol>
              </a:tblGrid>
              <a:tr h="17297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 dirty="0">
                          <a:effectLst/>
                        </a:rPr>
                        <a:t>Номер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Назва 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Оціночний час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Витрачений час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Вадим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Олег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Антон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704977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rtl="0" fontAlgn="t"/>
                      <a:endParaRPr lang="ru-RU" sz="600" dirty="0">
                        <a:effectLst/>
                      </a:endParaRP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Мітинги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27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27,0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9,0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9,0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9,0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605263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 dirty="0">
                          <a:effectLst/>
                        </a:rPr>
                        <a:t>0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Софт завдання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15,5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880313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0.1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Планування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497811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0.2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Створення </a:t>
                      </a:r>
                      <a:r>
                        <a:rPr lang="en-US" sz="500">
                          <a:effectLst/>
                        </a:rPr>
                        <a:t>UML </a:t>
                      </a:r>
                      <a:r>
                        <a:rPr lang="ru-RU" sz="500">
                          <a:effectLst/>
                        </a:rPr>
                        <a:t>діаграм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339440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0.3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Презентація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6,5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6,5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90941"/>
                  </a:ext>
                </a:extLst>
              </a:tr>
              <a:tr h="172971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0.4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План робіт із розділеними між членами команди завданнями - карта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500532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600">
                          <a:effectLst/>
                        </a:rPr>
                        <a:t>0.5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Звіт про тестування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589251"/>
                  </a:ext>
                </a:extLst>
              </a:tr>
              <a:tr h="95020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1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Ознайомлення з технологіями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4,0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0224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2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Реалізація основного потоку </a:t>
                      </a:r>
                      <a:r>
                        <a:rPr lang="en-US" sz="500" b="1">
                          <a:effectLst/>
                        </a:rPr>
                        <a:t>SOCKS5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25,0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5,0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736443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2.1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Створення основи, що стабільно працює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8,0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8,0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728413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2.2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Оптимізація під лінукс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484952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3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Реалізація сесій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10,0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8,0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585942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3.1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Сесії без автентифікації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14095"/>
                  </a:ext>
                </a:extLst>
              </a:tr>
              <a:tr h="172971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3.2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автентифікації(хардкод масивом у файлі)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12802" marR="12802" marT="8534" marB="853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726784"/>
                  </a:ext>
                </a:extLst>
              </a:tr>
              <a:tr h="172971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3.3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</a:rPr>
                        <a:t>Підключення автентифікації з читанням логінів паролів користувачів з конфігу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368638"/>
                  </a:ext>
                </a:extLst>
              </a:tr>
              <a:tr h="95020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4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Тестування та налагодження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20,0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14,0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7,0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139521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 dirty="0">
                          <a:effectLst/>
                        </a:rPr>
                        <a:t>5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Обв'язка (логер, конфіг і т.д.)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14,0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59,0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18,0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25655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5.1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Пошук логера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5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553931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5.2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Пошук парсера для конфігу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0,0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5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17640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5.3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логера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20,5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523477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5.4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парсера для конфігу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718808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5.5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</a:rPr>
                        <a:t>Підключення класу статистики до сsv файл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17,0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17,0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42742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 dirty="0">
                          <a:effectLst/>
                        </a:rPr>
                        <a:t>6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Сервіси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19,0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10,0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584832"/>
                  </a:ext>
                </a:extLst>
              </a:tr>
              <a:tr h="172971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6.1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Пошук інформації та вивчення віндовс сервісів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9,0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692371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6.2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сервісів у </a:t>
                      </a:r>
                      <a:r>
                        <a:rPr lang="en-US" sz="500">
                          <a:effectLst/>
                        </a:rPr>
                        <a:t>Windows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752213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6.3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сервісів у Лінукс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436709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 dirty="0">
                          <a:effectLst/>
                        </a:rPr>
                        <a:t>7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Ввести підтримку </a:t>
                      </a:r>
                      <a:r>
                        <a:rPr lang="en-US" sz="500" b="1">
                          <a:effectLst/>
                        </a:rPr>
                        <a:t>IPV6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5,0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603599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 dirty="0">
                          <a:effectLst/>
                        </a:rPr>
                        <a:t>8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БД для збереження статистики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7,0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9,0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783501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8.1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Вивчення варіантів використання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701707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8.2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076956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9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Створення </a:t>
                      </a:r>
                      <a:r>
                        <a:rPr lang="en-US" sz="500" b="1">
                          <a:effectLst/>
                        </a:rPr>
                        <a:t>UI </a:t>
                      </a:r>
                      <a:r>
                        <a:rPr lang="ru-RU" sz="500" b="1">
                          <a:effectLst/>
                        </a:rPr>
                        <a:t>для статистики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8,0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33,0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4,0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82243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9.1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Проектування інтерфейсу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663233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9.2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Реалізація інтерфейсу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242733"/>
                  </a:ext>
                </a:extLst>
              </a:tr>
              <a:tr h="95020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 dirty="0">
                          <a:effectLst/>
                        </a:rPr>
                        <a:t>10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Тестування та налагодження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40,0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72,0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19,0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17,0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36,0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855830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rtl="0" fontAlgn="b"/>
                      <a:endParaRPr lang="ru-RU" sz="600" dirty="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dirty="0" err="1">
                          <a:effectLst/>
                        </a:rPr>
                        <a:t>Підсумок</a:t>
                      </a:r>
                      <a:r>
                        <a:rPr lang="ru-RU" sz="500" dirty="0">
                          <a:effectLst/>
                        </a:rPr>
                        <a:t> </a:t>
                      </a:r>
                      <a:r>
                        <a:rPr lang="ru-RU" sz="500" dirty="0" err="1">
                          <a:effectLst/>
                        </a:rPr>
                        <a:t>усього</a:t>
                      </a:r>
                      <a:r>
                        <a:rPr lang="ru-RU" sz="500" dirty="0">
                          <a:effectLst/>
                        </a:rPr>
                        <a:t> часу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187,0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292,5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600">
                          <a:effectLst/>
                        </a:rPr>
                        <a:t>99,5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600">
                          <a:effectLst/>
                        </a:rPr>
                        <a:t>97,0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600" dirty="0">
                          <a:effectLst/>
                        </a:rPr>
                        <a:t>96,0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11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581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5E7827-6FFC-4210-9C9A-59C889C2A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106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Montserrat SemiBold" pitchFamily="2" charset="-52"/>
              </a:rPr>
              <a:t>UML</a:t>
            </a:r>
            <a:r>
              <a:rPr lang="ru-RU" dirty="0">
                <a:latin typeface="Montserrat SemiBold" pitchFamily="2" charset="-52"/>
              </a:rPr>
              <a:t> </a:t>
            </a:r>
            <a:r>
              <a:rPr lang="uk-UA" sz="3100" dirty="0">
                <a:latin typeface="Montserrat SemiBold" pitchFamily="2" charset="-52"/>
              </a:rPr>
              <a:t>діаграми</a:t>
            </a:r>
            <a:r>
              <a:rPr lang="uk-UA" dirty="0">
                <a:latin typeface="Montserrat SemiBold" pitchFamily="2" charset="-52"/>
              </a:rPr>
              <a:t>:</a:t>
            </a:r>
            <a:endParaRPr lang="ru-RU" dirty="0">
              <a:latin typeface="Montserrat SemiBold" pitchFamily="2" charset="-5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AE498F-1463-4677-80FE-D862F51D6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739" y="796660"/>
            <a:ext cx="3812522" cy="412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233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88CD-A009-48F6-8CFD-9BECC0DB5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Montserrat SemiBold" pitchFamily="2" charset="-52"/>
              </a:rPr>
              <a:t>UML </a:t>
            </a:r>
            <a:r>
              <a:rPr lang="uk-UA" dirty="0">
                <a:latin typeface="Montserrat SemiBold" pitchFamily="2" charset="-52"/>
              </a:rPr>
              <a:t>Діаграма </a:t>
            </a:r>
            <a:r>
              <a:rPr lang="en-US" dirty="0">
                <a:latin typeface="Montserrat SemiBold" pitchFamily="2" charset="-52"/>
              </a:rPr>
              <a:t>UI </a:t>
            </a:r>
            <a:r>
              <a:rPr lang="uk-UA" dirty="0">
                <a:latin typeface="Montserrat SemiBold" pitchFamily="2" charset="-52"/>
              </a:rPr>
              <a:t>інтерфейсу</a:t>
            </a:r>
            <a:endParaRPr lang="ru-RU" dirty="0">
              <a:latin typeface="Montserrat SemiBold" pitchFamily="2" charset="-5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53C468-59E4-4D35-A50E-EC0D8726D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72" y="1124423"/>
            <a:ext cx="7857408" cy="349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5001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E8223E02-9486-471C-B5F8-96C7E6A2EFB2}" vid="{CB8ABE67-81CC-41C9-99C8-08B473EED65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1143</TotalTime>
  <Words>590</Words>
  <Application>Microsoft Office PowerPoint</Application>
  <PresentationFormat>Экран (16:9)</PresentationFormat>
  <Paragraphs>257</Paragraphs>
  <Slides>15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Montserrat ExtraBold</vt:lpstr>
      <vt:lpstr>Montserrat Medium</vt:lpstr>
      <vt:lpstr>Montserrat SemiBold</vt:lpstr>
      <vt:lpstr>Тема1</vt:lpstr>
      <vt:lpstr>Корпоративний SOCKS5 Proxy</vt:lpstr>
      <vt:lpstr>Тютор:  Лашко Дмитро  Розробники: Клепацький Олег Дмитрієв Вадим Киричук Антон</vt:lpstr>
      <vt:lpstr>Початкова задача</vt:lpstr>
      <vt:lpstr>Додаткові можливості</vt:lpstr>
      <vt:lpstr>Технології та ПО</vt:lpstr>
      <vt:lpstr>Презентация PowerPoint</vt:lpstr>
      <vt:lpstr>Презентация PowerPoint</vt:lpstr>
      <vt:lpstr>UML діаграми:</vt:lpstr>
      <vt:lpstr>UML Діаграма UI інтерфейсу</vt:lpstr>
      <vt:lpstr>Діаграми класів різних компонентів програми</vt:lpstr>
      <vt:lpstr>Демонстрація UI інтерфейсу для перегляду бази данних</vt:lpstr>
      <vt:lpstr>Недоліки та можливості для розширення функціоналу</vt:lpstr>
      <vt:lpstr>Презентация PowerPoint</vt:lpstr>
      <vt:lpstr>Презентация PowerPoint</vt:lpstr>
      <vt:lpstr>Питання та відповіді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Корпоративний SOCKS5 Proxy</dc:title>
  <dc:creator>Вадим Дмитрієв</dc:creator>
  <cp:lastModifiedBy>Вадим Дмитрієв</cp:lastModifiedBy>
  <cp:revision>57</cp:revision>
  <dcterms:modified xsi:type="dcterms:W3CDTF">2022-08-03T01:10:05Z</dcterms:modified>
</cp:coreProperties>
</file>